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99FF"/>
    <a:srgbClr val="FFCCFF"/>
    <a:srgbClr val="FF66FF"/>
    <a:srgbClr val="C55A11"/>
    <a:srgbClr val="F2F2F2"/>
    <a:srgbClr val="FFFFF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tif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/>
          <p:cNvPicPr/>
          <p:nvPr/>
        </p:nvPicPr>
        <p:blipFill>
          <a:blip r:embed="rId2"/>
          <a:srcRect b="33584"/>
          <a:stretch/>
        </p:blipFill>
        <p:spPr>
          <a:xfrm rot="3000" flipH="1">
            <a:off x="-720" y="4821480"/>
            <a:ext cx="9123120" cy="202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0"/>
            <a:ext cx="7881480" cy="4206240"/>
          </a:xfrm>
          <a:custGeom>
            <a:avLst/>
            <a:gdLst/>
            <a:ahLst/>
            <a:cxnLst/>
            <a:rect l="l" t="t" r="r" b="b"/>
            <a:pathLst>
              <a:path w="21134" h="21121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130800">
            <a:off x="102676" y="475819"/>
            <a:ext cx="7597080" cy="3676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65760" y="2830680"/>
            <a:ext cx="8565480" cy="2233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LOCATION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BASED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GROUND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TOUR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306760" y="5115600"/>
            <a:ext cx="36349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596">
                <a:solidFill>
                  <a:srgbClr val="FAAA22"/>
                </a:solidFill>
                <a:latin typeface="Gill Sans MT"/>
                <a:ea typeface="Gill Sans MT"/>
              </a:rPr>
              <a:t>APP CHALLENGE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857000" y="5641200"/>
            <a:ext cx="1031760" cy="1166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447080" y="5923800"/>
            <a:ext cx="4462200" cy="3371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 ROARING  WHALE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83" name="Picture 11"/>
          <p:cNvPicPr/>
          <p:nvPr/>
        </p:nvPicPr>
        <p:blipFill>
          <a:blip r:embed="rId6"/>
          <a:stretch/>
        </p:blipFill>
        <p:spPr>
          <a:xfrm>
            <a:off x="101160" y="5983920"/>
            <a:ext cx="1315800" cy="54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Project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Plan &amp; Next Steps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847800" y="1203120"/>
            <a:ext cx="849636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Share with us your roadmap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 flipH="1">
            <a:off x="0" y="4142520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4" name="Group 4"/>
          <p:cNvGrpSpPr/>
          <p:nvPr/>
        </p:nvGrpSpPr>
        <p:grpSpPr>
          <a:xfrm>
            <a:off x="501840" y="3911040"/>
            <a:ext cx="461880" cy="461880"/>
            <a:chOff x="501840" y="3911040"/>
            <a:chExt cx="461880" cy="461880"/>
          </a:xfrm>
        </p:grpSpPr>
        <p:sp>
          <p:nvSpPr>
            <p:cNvPr id="235" name="CustomShape 5"/>
            <p:cNvSpPr/>
            <p:nvPr/>
          </p:nvSpPr>
          <p:spPr>
            <a:xfrm>
              <a:off x="50184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6"/>
            <p:cNvSpPr/>
            <p:nvPr/>
          </p:nvSpPr>
          <p:spPr>
            <a:xfrm rot="5400000">
              <a:off x="61992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7"/>
            <p:cNvSpPr/>
            <p:nvPr/>
          </p:nvSpPr>
          <p:spPr>
            <a:xfrm rot="10800000">
              <a:off x="61992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8" name="Group 8"/>
          <p:cNvGrpSpPr/>
          <p:nvPr/>
        </p:nvGrpSpPr>
        <p:grpSpPr>
          <a:xfrm>
            <a:off x="2550960" y="3911040"/>
            <a:ext cx="461880" cy="461880"/>
            <a:chOff x="2550960" y="3911040"/>
            <a:chExt cx="461880" cy="461880"/>
          </a:xfrm>
        </p:grpSpPr>
        <p:sp>
          <p:nvSpPr>
            <p:cNvPr id="239" name="CustomShape 9"/>
            <p:cNvSpPr/>
            <p:nvPr/>
          </p:nvSpPr>
          <p:spPr>
            <a:xfrm>
              <a:off x="255096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10"/>
            <p:cNvSpPr/>
            <p:nvPr/>
          </p:nvSpPr>
          <p:spPr>
            <a:xfrm rot="5400000">
              <a:off x="266868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11"/>
            <p:cNvSpPr/>
            <p:nvPr/>
          </p:nvSpPr>
          <p:spPr>
            <a:xfrm rot="10800000">
              <a:off x="266868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2" name="Group 12"/>
          <p:cNvGrpSpPr/>
          <p:nvPr/>
        </p:nvGrpSpPr>
        <p:grpSpPr>
          <a:xfrm>
            <a:off x="4340520" y="3911040"/>
            <a:ext cx="461880" cy="461880"/>
            <a:chOff x="4340520" y="3911040"/>
            <a:chExt cx="461880" cy="461880"/>
          </a:xfrm>
        </p:grpSpPr>
        <p:sp>
          <p:nvSpPr>
            <p:cNvPr id="243" name="CustomShape 13"/>
            <p:cNvSpPr/>
            <p:nvPr/>
          </p:nvSpPr>
          <p:spPr>
            <a:xfrm>
              <a:off x="434052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14"/>
            <p:cNvSpPr/>
            <p:nvPr/>
          </p:nvSpPr>
          <p:spPr>
            <a:xfrm rot="5400000">
              <a:off x="445860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15"/>
            <p:cNvSpPr/>
            <p:nvPr/>
          </p:nvSpPr>
          <p:spPr>
            <a:xfrm rot="10800000">
              <a:off x="445824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6" name="Group 16"/>
          <p:cNvGrpSpPr/>
          <p:nvPr/>
        </p:nvGrpSpPr>
        <p:grpSpPr>
          <a:xfrm>
            <a:off x="6279480" y="3911040"/>
            <a:ext cx="461880" cy="461880"/>
            <a:chOff x="6279480" y="3911040"/>
            <a:chExt cx="461880" cy="461880"/>
          </a:xfrm>
        </p:grpSpPr>
        <p:sp>
          <p:nvSpPr>
            <p:cNvPr id="247" name="CustomShape 17"/>
            <p:cNvSpPr/>
            <p:nvPr/>
          </p:nvSpPr>
          <p:spPr>
            <a:xfrm>
              <a:off x="627948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8"/>
            <p:cNvSpPr/>
            <p:nvPr/>
          </p:nvSpPr>
          <p:spPr>
            <a:xfrm rot="5400000">
              <a:off x="63975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9"/>
            <p:cNvSpPr/>
            <p:nvPr/>
          </p:nvSpPr>
          <p:spPr>
            <a:xfrm rot="10800000">
              <a:off x="63972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20"/>
          <p:cNvGrpSpPr/>
          <p:nvPr/>
        </p:nvGrpSpPr>
        <p:grpSpPr>
          <a:xfrm>
            <a:off x="8108280" y="3911040"/>
            <a:ext cx="461880" cy="461880"/>
            <a:chOff x="8108280" y="3911040"/>
            <a:chExt cx="461880" cy="461880"/>
          </a:xfrm>
        </p:grpSpPr>
        <p:sp>
          <p:nvSpPr>
            <p:cNvPr id="251" name="CustomShape 21"/>
            <p:cNvSpPr/>
            <p:nvPr/>
          </p:nvSpPr>
          <p:spPr>
            <a:xfrm>
              <a:off x="810828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2"/>
            <p:cNvSpPr/>
            <p:nvPr/>
          </p:nvSpPr>
          <p:spPr>
            <a:xfrm rot="5400000">
              <a:off x="82263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23"/>
            <p:cNvSpPr/>
            <p:nvPr/>
          </p:nvSpPr>
          <p:spPr>
            <a:xfrm rot="10800000">
              <a:off x="82260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4" name="Line 24"/>
          <p:cNvSpPr/>
          <p:nvPr/>
        </p:nvSpPr>
        <p:spPr>
          <a:xfrm>
            <a:off x="2782080" y="3241800"/>
            <a:ext cx="1800" cy="750960"/>
          </a:xfrm>
          <a:prstGeom prst="line">
            <a:avLst/>
          </a:prstGeom>
          <a:ln w="12600" cap="rnd">
            <a:solidFill>
              <a:srgbClr val="0E1E63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25"/>
          <p:cNvSpPr/>
          <p:nvPr/>
        </p:nvSpPr>
        <p:spPr>
          <a:xfrm>
            <a:off x="8339400" y="3246120"/>
            <a:ext cx="360" cy="6649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6"/>
          <p:cNvSpPr/>
          <p:nvPr/>
        </p:nvSpPr>
        <p:spPr>
          <a:xfrm>
            <a:off x="6396480" y="2333880"/>
            <a:ext cx="265068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Future Resources: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resources would you need to implement your idea? Access to data and APIs?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3641040" y="5133600"/>
            <a:ext cx="333216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Implementation Plan: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is your proposed path to launch, what would be the implementation strategy? How will you test and trial your solution?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28"/>
          <p:cNvSpPr/>
          <p:nvPr/>
        </p:nvSpPr>
        <p:spPr>
          <a:xfrm>
            <a:off x="1718280" y="2306880"/>
            <a:ext cx="2356200" cy="729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Timeline &amp; Milestones: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List of future deliverables and targets for your prototype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9" name="Line 29"/>
          <p:cNvSpPr/>
          <p:nvPr/>
        </p:nvSpPr>
        <p:spPr>
          <a:xfrm flipV="1">
            <a:off x="4570920" y="4340520"/>
            <a:ext cx="360" cy="6613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References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211960" y="3849304"/>
            <a:ext cx="46328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latin typeface="Calibri Light" panose="020F0302020204030204" pitchFamily="34" charset="0"/>
              </a:rPr>
              <a:t>df595149790.github.com</a:t>
            </a:r>
            <a:endParaRPr lang="en-US" sz="1600" b="0" strike="noStrike" spc="-1" dirty="0">
              <a:latin typeface="Calibri Light" panose="020F0302020204030204" pitchFamily="34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4211960" y="4217182"/>
            <a:ext cx="46328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latin typeface="Calibri Light" panose="020F0302020204030204" pitchFamily="34" charset="0"/>
              </a:rPr>
              <a:t>www.dooyogame.com</a:t>
            </a:r>
            <a:endParaRPr lang="en-US" sz="1600" b="0" strike="noStrike" spc="-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/>
          <p:nvPr/>
        </p:nvSpPr>
        <p:spPr>
          <a:xfrm>
            <a:off x="55728" y="1844824"/>
            <a:ext cx="9032544" cy="936104"/>
          </a:xfrm>
          <a:prstGeom prst="rect">
            <a:avLst/>
          </a:prstGeom>
          <a:solidFill>
            <a:srgbClr val="F2F2F2">
              <a:alpha val="50196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867040" y="1800720"/>
            <a:ext cx="3409920" cy="9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lang="en-US" sz="5400" b="0" strike="noStrike" spc="-1" dirty="0">
              <a:latin typeface="Arial"/>
            </a:endParaRPr>
          </a:p>
        </p:txBody>
      </p:sp>
      <p:pic>
        <p:nvPicPr>
          <p:cNvPr id="13" name="Picture 3" descr="C:\Users\david\Downloads\11778109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26052" r="10418" b="15049"/>
          <a:stretch/>
        </p:blipFill>
        <p:spPr bwMode="auto">
          <a:xfrm>
            <a:off x="3930040" y="3068960"/>
            <a:ext cx="1283921" cy="1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954844" y="4311584"/>
            <a:ext cx="3234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David</a:t>
            </a:r>
            <a:endParaRPr lang="en-US" altLang="zh-CN" sz="16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DOOYO CEO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www.dooyogame.com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/>
          <p:nvPr/>
        </p:nvPicPr>
        <p:blipFill>
          <a:blip r:embed="rId2"/>
          <a:stretch/>
        </p:blipFill>
        <p:spPr>
          <a:xfrm flipH="1">
            <a:off x="360" y="1371600"/>
            <a:ext cx="9143640" cy="5510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82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Location Based Ground Tour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0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4996800" y="3594600"/>
            <a:ext cx="3291480" cy="161712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>
            <a:off x="4932040" y="3767852"/>
            <a:ext cx="3297240" cy="1291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918320" y="3751920"/>
            <a:ext cx="3297240" cy="12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685476" y="2591614"/>
            <a:ext cx="58208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649600" y="2552040"/>
            <a:ext cx="58208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2"/>
          <p:cNvSpPr/>
          <p:nvPr/>
        </p:nvSpPr>
        <p:spPr>
          <a:xfrm>
            <a:off x="539552" y="3683639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539552" y="263691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539552" y="191683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33584"/>
          <a:stretch/>
        </p:blipFill>
        <p:spPr>
          <a:xfrm rot="4800" flipH="1">
            <a:off x="-1520" y="4437112"/>
            <a:ext cx="9143640" cy="2441889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Team Introduction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6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140" name="Picture 2"/>
          <p:cNvPicPr/>
          <p:nvPr/>
        </p:nvPicPr>
        <p:blipFill>
          <a:blip r:embed="rId5"/>
          <a:stretch/>
        </p:blipFill>
        <p:spPr>
          <a:xfrm>
            <a:off x="449640" y="39348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7" name="流程图: 延期 6"/>
          <p:cNvSpPr/>
          <p:nvPr/>
        </p:nvSpPr>
        <p:spPr>
          <a:xfrm rot="16200000">
            <a:off x="429953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1" name="Picture 2"/>
          <p:cNvPicPr/>
          <p:nvPr/>
        </p:nvPicPr>
        <p:blipFill>
          <a:blip r:embed="rId6"/>
          <a:stretch/>
        </p:blipFill>
        <p:spPr>
          <a:xfrm>
            <a:off x="250236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7"/>
          <a:stretch/>
        </p:blipFill>
        <p:spPr>
          <a:xfrm>
            <a:off x="470628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3" name="Picture 2"/>
          <p:cNvPicPr/>
          <p:nvPr/>
        </p:nvPicPr>
        <p:blipFill>
          <a:blip r:embed="rId8"/>
          <a:stretch/>
        </p:blipFill>
        <p:spPr>
          <a:xfrm>
            <a:off x="680184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4" name="Picture 5"/>
          <p:cNvPicPr/>
          <p:nvPr/>
        </p:nvPicPr>
        <p:blipFill>
          <a:blip r:embed="rId9">
            <a:extLst/>
          </a:blip>
          <a:stretch/>
        </p:blipFill>
        <p:spPr>
          <a:xfrm rot="405000" flipH="1">
            <a:off x="4377240" y="1379520"/>
            <a:ext cx="4596120" cy="22244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6866752" y="1124744"/>
            <a:ext cx="19537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Roaring </a:t>
            </a:r>
            <a:endParaRPr lang="en-US" sz="3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Whale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671880" y="51801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David</a:t>
            </a:r>
          </a:p>
        </p:txBody>
      </p:sp>
      <p:sp>
        <p:nvSpPr>
          <p:cNvPr id="2" name="矩形 1"/>
          <p:cNvSpPr/>
          <p:nvPr/>
        </p:nvSpPr>
        <p:spPr>
          <a:xfrm>
            <a:off x="768638" y="3332369"/>
            <a:ext cx="3530415" cy="4232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altLang="zh-CN" sz="2400" b="1" spc="-1" dirty="0" smtClean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AR  IOTA  SLAM  </a:t>
            </a:r>
            <a:r>
              <a:rPr lang="en-US" altLang="zh-CN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LBG</a:t>
            </a:r>
            <a:endParaRPr lang="zh-CN" altLang="en-US" sz="2400" b="1" spc="-1" dirty="0">
              <a:solidFill>
                <a:srgbClr val="000000"/>
              </a:solidFill>
              <a:latin typeface="Calibri" panose="020F0502020204030204" pitchFamily="34" charset="0"/>
              <a:ea typeface="Gill Sans M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8463" y="1268760"/>
            <a:ext cx="2075505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Startup Company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in Shenzhen, China</a:t>
            </a:r>
          </a:p>
        </p:txBody>
      </p:sp>
      <p:sp>
        <p:nvSpPr>
          <p:cNvPr id="4" name="矩形 3"/>
          <p:cNvSpPr/>
          <p:nvPr/>
        </p:nvSpPr>
        <p:spPr>
          <a:xfrm>
            <a:off x="1907227" y="2708920"/>
            <a:ext cx="2376741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Experts in the fields of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31" name="流程图: 延期 30"/>
          <p:cNvSpPr/>
          <p:nvPr/>
        </p:nvSpPr>
        <p:spPr>
          <a:xfrm rot="16200000">
            <a:off x="2480865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延期 31"/>
          <p:cNvSpPr/>
          <p:nvPr/>
        </p:nvSpPr>
        <p:spPr>
          <a:xfrm rot="16200000">
            <a:off x="4687841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延期 32"/>
          <p:cNvSpPr/>
          <p:nvPr/>
        </p:nvSpPr>
        <p:spPr>
          <a:xfrm rot="16200000">
            <a:off x="6786876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8585" y="1982743"/>
            <a:ext cx="3505383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Programmers, Trekkers, Explorers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1" name="TextShape 6"/>
          <p:cNvSpPr txBox="1"/>
          <p:nvPr/>
        </p:nvSpPr>
        <p:spPr>
          <a:xfrm>
            <a:off x="2734480" y="51801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Alex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3569" y="5640090"/>
            <a:ext cx="1440160" cy="306323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 + Program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39713" y="5640090"/>
            <a:ext cx="1440160" cy="306323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Market + Design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4" name="TextShape 6"/>
          <p:cNvSpPr txBox="1"/>
          <p:nvPr/>
        </p:nvSpPr>
        <p:spPr>
          <a:xfrm>
            <a:off x="4936223" y="51801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err="1" smtClean="0">
                <a:latin typeface="Calibri" panose="020F0502020204030204" pitchFamily="34" charset="0"/>
              </a:rPr>
              <a:t>Nalon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941456" y="5640090"/>
            <a:ext cx="1440160" cy="306323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56"/>
          <p:cNvPicPr/>
          <p:nvPr/>
        </p:nvPicPr>
        <p:blipFill>
          <a:blip r:embed="rId2"/>
          <a:srcRect l="7295" t="11278" r="9447"/>
          <a:stretch/>
        </p:blipFill>
        <p:spPr>
          <a:xfrm rot="1275600">
            <a:off x="6129360" y="5259240"/>
            <a:ext cx="1391760" cy="1120320"/>
          </a:xfrm>
          <a:prstGeom prst="rect">
            <a:avLst/>
          </a:prstGeom>
          <a:ln>
            <a:noFill/>
          </a:ln>
        </p:spPr>
      </p:pic>
      <p:pic>
        <p:nvPicPr>
          <p:cNvPr id="158" name="图片 157"/>
          <p:cNvPicPr/>
          <p:nvPr/>
        </p:nvPicPr>
        <p:blipFill>
          <a:blip r:embed="rId3"/>
          <a:srcRect r="19710" b="14565"/>
          <a:stretch/>
        </p:blipFill>
        <p:spPr>
          <a:xfrm>
            <a:off x="7407720" y="5013176"/>
            <a:ext cx="1735920" cy="18450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The Problem / Opportunity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49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5400" y="1110600"/>
            <a:ext cx="7712280" cy="435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Today people flying always, and tired of the services provided by plane.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Most of people are just SLEEPING during the whole trip :(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234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34416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59598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923400" y="3149456"/>
            <a:ext cx="2205360" cy="1863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7"/>
          <p:cNvSpPr/>
          <p:nvPr/>
        </p:nvSpPr>
        <p:spPr>
          <a:xfrm>
            <a:off x="3441600" y="3107696"/>
            <a:ext cx="2205360" cy="19054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8"/>
          <p:cNvSpPr/>
          <p:nvPr/>
        </p:nvSpPr>
        <p:spPr>
          <a:xfrm>
            <a:off x="5947560" y="3140816"/>
            <a:ext cx="2205360" cy="1872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>
            <a:off x="1007640" y="279108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Why is it important?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6044040" y="277632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Who does it affect?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1" name="CustomShape 11"/>
          <p:cNvSpPr/>
          <p:nvPr/>
        </p:nvSpPr>
        <p:spPr>
          <a:xfrm>
            <a:off x="3369960" y="2776320"/>
            <a:ext cx="2349000" cy="333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How big is the problem?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5995440" y="3185640"/>
            <a:ext cx="2169360" cy="181442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Plane is flying, Ground is changing. These dynamic </a:t>
            </a:r>
            <a:r>
              <a:rPr lang="en-US" sz="14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 </a:t>
            </a: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are interesting and never be boring if service based on them.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Every passengers will be involved in the service.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1074240" y="3185640"/>
            <a:ext cx="205884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People will choose an Airlines with better experiences besides price.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Commercial services could be accepted by people during the trip.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3455280" y="3185640"/>
            <a:ext cx="217080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have no accuracy statistic data about the percentage of passengers who are sleeping, but we all have seen the facts.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am sleeping always, boring.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40080" y="1828800"/>
            <a:ext cx="7887600" cy="64008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extShape 16"/>
          <p:cNvSpPr txBox="1"/>
          <p:nvPr/>
        </p:nvSpPr>
        <p:spPr>
          <a:xfrm>
            <a:off x="1125356" y="1886811"/>
            <a:ext cx="6893288" cy="5340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1001"/>
              </a:spcBef>
              <a:defRPr sz="3600" b="1" strike="noStrike" spc="-1">
                <a:solidFill>
                  <a:srgbClr val="000000"/>
                </a:solidFill>
                <a:latin typeface="Gill Sans MT"/>
                <a:ea typeface="Gill Sans MT"/>
              </a:defRPr>
            </a:lvl1pPr>
          </a:lstStyle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NEW SERVICE MUST BE CREATED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4"/>
          <p:cNvSpPr/>
          <p:nvPr/>
        </p:nvSpPr>
        <p:spPr>
          <a:xfrm>
            <a:off x="299880" y="2852935"/>
            <a:ext cx="8520592" cy="432049"/>
          </a:xfrm>
          <a:prstGeom prst="rect">
            <a:avLst/>
          </a:pr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Research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Findings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68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99880" y="1570440"/>
            <a:ext cx="4488144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always fly by different Airlines,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latin typeface="Calibri Light" panose="020F0302020204030204" pitchFamily="34" charset="0"/>
              </a:rPr>
              <a:t>b</a:t>
            </a:r>
            <a:r>
              <a:rPr lang="en-US" sz="2000" spc="-1" dirty="0" smtClean="0">
                <a:latin typeface="Calibri Light" panose="020F0302020204030204" pitchFamily="34" charset="0"/>
              </a:rPr>
              <a:t>ut I feel boring more and more.</a:t>
            </a:r>
            <a:endParaRPr lang="en-US" sz="2000" b="0" strike="noStrike" spc="-1" dirty="0">
              <a:latin typeface="Calibri Light" panose="020F0302020204030204" pitchFamily="34" charset="0"/>
            </a:endParaRPr>
          </a:p>
        </p:txBody>
      </p:sp>
      <p:sp>
        <p:nvSpPr>
          <p:cNvPr id="20" name="CustomShape 2"/>
          <p:cNvSpPr/>
          <p:nvPr/>
        </p:nvSpPr>
        <p:spPr>
          <a:xfrm>
            <a:off x="299880" y="2454281"/>
            <a:ext cx="47041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Magazine, </a:t>
            </a:r>
            <a:r>
              <a:rPr lang="en-US" sz="2000" b="0" strike="noStrike" spc="-1" dirty="0" smtClean="0">
                <a:latin typeface="Calibri Light" panose="020F0302020204030204" pitchFamily="34" charset="0"/>
              </a:rPr>
              <a:t>TV, </a:t>
            </a:r>
            <a:r>
              <a:rPr lang="en-US" sz="2000" spc="-1" dirty="0" smtClean="0">
                <a:latin typeface="Calibri Light" panose="020F0302020204030204" pitchFamily="34" charset="0"/>
              </a:rPr>
              <a:t>Pad, Music …., but</a:t>
            </a:r>
          </a:p>
        </p:txBody>
      </p:sp>
      <p:sp>
        <p:nvSpPr>
          <p:cNvPr id="21" name="CustomShape 2"/>
          <p:cNvSpPr/>
          <p:nvPr/>
        </p:nvSpPr>
        <p:spPr>
          <a:xfrm>
            <a:off x="299880" y="2852936"/>
            <a:ext cx="5496256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 smtClean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rPr>
              <a:t>MOST  OF  THE  CONTENT  IS  OUTDATED </a:t>
            </a:r>
            <a:endParaRPr lang="en-US" sz="2000" b="1" strike="noStrike" spc="-1" dirty="0">
              <a:solidFill>
                <a:schemeClr val="accent5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CustomShape 2"/>
          <p:cNvSpPr/>
          <p:nvPr/>
        </p:nvSpPr>
        <p:spPr>
          <a:xfrm>
            <a:off x="299880" y="3501008"/>
            <a:ext cx="8520592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like to site beside window, because I can watch the ground from sky.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Plane flying, Ground changing, that’s AMAZING.</a:t>
            </a:r>
          </a:p>
        </p:txBody>
      </p:sp>
      <p:sp>
        <p:nvSpPr>
          <p:cNvPr id="23" name="CustomShape 2"/>
          <p:cNvSpPr/>
          <p:nvPr/>
        </p:nvSpPr>
        <p:spPr>
          <a:xfrm>
            <a:off x="299880" y="4365104"/>
            <a:ext cx="8520592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do not known any such service has been provided by Airline Companies.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I think it is attractive to other people, that is to say …. 80% passengers.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674432" y="980728"/>
            <a:ext cx="3146040" cy="2232248"/>
            <a:chOff x="5674432" y="980728"/>
            <a:chExt cx="3146040" cy="2232248"/>
          </a:xfrm>
        </p:grpSpPr>
        <p:sp>
          <p:nvSpPr>
            <p:cNvPr id="25" name="CustomShape 4"/>
            <p:cNvSpPr/>
            <p:nvPr/>
          </p:nvSpPr>
          <p:spPr>
            <a:xfrm>
              <a:off x="5674432" y="1173959"/>
              <a:ext cx="3146040" cy="20390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矩形 1"/>
            <p:cNvSpPr/>
            <p:nvPr/>
          </p:nvSpPr>
          <p:spPr>
            <a:xfrm>
              <a:off x="6025260" y="1786751"/>
              <a:ext cx="2723204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Sleeping = 80%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Pad = 10%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Chatting =   6%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TV =   2%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Magazine =   2%</a:t>
              </a:r>
              <a:endParaRPr lang="zh-CN" altLang="en-US" sz="160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6" name="CustomShape 6"/>
            <p:cNvSpPr/>
            <p:nvPr/>
          </p:nvSpPr>
          <p:spPr>
            <a:xfrm>
              <a:off x="5736792" y="980728"/>
              <a:ext cx="563400" cy="1842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500" b="0" strike="noStrike" spc="-1" dirty="0">
                  <a:solidFill>
                    <a:srgbClr val="FFFFFF"/>
                  </a:solidFill>
                  <a:latin typeface="Arial"/>
                  <a:ea typeface="Arial"/>
                </a:rPr>
                <a:t>“</a:t>
              </a:r>
              <a:endParaRPr lang="en-US" sz="11500" b="0" strike="noStrike" spc="-1" dirty="0">
                <a:latin typeface="Arial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665650" y="1259468"/>
              <a:ext cx="2082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Referenced </a:t>
              </a:r>
              <a:r>
                <a:rPr lang="en-US" altLang="zh-CN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S</a:t>
              </a:r>
              <a:r>
                <a:rPr lang="en-US" altLang="zh-CN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tatistics</a:t>
              </a:r>
              <a:endParaRPr lang="en-US" altLang="zh-CN" i="1" dirty="0" smtClean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250664" y="1501842"/>
              <a:ext cx="249780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050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https://www.jianshu.com/p/b34594f3b3df</a:t>
              </a:r>
              <a:endParaRPr lang="zh-CN" altLang="en-US" sz="1050" i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3" name="CustomShape 2"/>
          <p:cNvSpPr/>
          <p:nvPr/>
        </p:nvSpPr>
        <p:spPr>
          <a:xfrm>
            <a:off x="299880" y="5509975"/>
            <a:ext cx="6216336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OK, WHAT  SHOULD  WE  DO</a:t>
            </a:r>
            <a:endParaRPr lang="en-US" sz="3200" b="1" strike="noStrike" spc="-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71536"/>
            <a:ext cx="1370849" cy="13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5"/>
          <p:cNvSpPr/>
          <p:nvPr/>
        </p:nvSpPr>
        <p:spPr>
          <a:xfrm>
            <a:off x="5021456" y="332656"/>
            <a:ext cx="3799016" cy="3889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图片 43"/>
          <p:cNvPicPr/>
          <p:nvPr/>
        </p:nvPicPr>
        <p:blipFill rotWithShape="1">
          <a:blip r:embed="rId2">
            <a:lum bright="70000" contrast="-70000"/>
          </a:blip>
          <a:srcRect r="19710" b="58237"/>
          <a:stretch/>
        </p:blipFill>
        <p:spPr>
          <a:xfrm flipH="1">
            <a:off x="0" y="3490522"/>
            <a:ext cx="8964488" cy="3367478"/>
          </a:xfrm>
          <a:prstGeom prst="rect">
            <a:avLst/>
          </a:prstGeom>
          <a:ln>
            <a:noFill/>
          </a:ln>
        </p:spPr>
      </p:pic>
      <p:sp>
        <p:nvSpPr>
          <p:cNvPr id="16" name="等腰三角形 15"/>
          <p:cNvSpPr/>
          <p:nvPr/>
        </p:nvSpPr>
        <p:spPr>
          <a:xfrm>
            <a:off x="3851920" y="1942267"/>
            <a:ext cx="3424083" cy="2048326"/>
          </a:xfrm>
          <a:prstGeom prst="triangle">
            <a:avLst>
              <a:gd name="adj" fmla="val 5150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323528" y="2322709"/>
            <a:ext cx="3424083" cy="1667883"/>
          </a:xfrm>
          <a:prstGeom prst="triangle">
            <a:avLst>
              <a:gd name="adj" fmla="val 36745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 rot="15872693">
            <a:off x="2686479" y="159083"/>
            <a:ext cx="1341726" cy="5178038"/>
          </a:xfrm>
          <a:prstGeom prst="arc">
            <a:avLst>
              <a:gd name="adj1" fmla="val 16478361"/>
              <a:gd name="adj2" fmla="val 4248540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CustomShape 15"/>
          <p:cNvSpPr/>
          <p:nvPr/>
        </p:nvSpPr>
        <p:spPr>
          <a:xfrm>
            <a:off x="5021456" y="731311"/>
            <a:ext cx="3799016" cy="29307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5165472" y="731311"/>
            <a:ext cx="3582992" cy="286086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Passengers can see and manipulate Ground </a:t>
            </a:r>
            <a:r>
              <a:rPr lang="en-US" spc="-1" dirty="0">
                <a:solidFill>
                  <a:srgbClr val="262626"/>
                </a:solidFill>
                <a:latin typeface="Calibri Light"/>
                <a:ea typeface="Calibri Light"/>
              </a:rPr>
              <a:t>V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Ground View changes according to the location of plane.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Dynamic Information are layered onto the Ground view.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Passengers can interact with interesting information, or intera</a:t>
            </a: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ct with other passengers, or 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play games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2311032" y="188640"/>
            <a:ext cx="748800" cy="771120"/>
          </a:xfrm>
          <a:prstGeom prst="rect">
            <a:avLst/>
          </a:prstGeom>
          <a:ln>
            <a:noFill/>
          </a:ln>
        </p:spPr>
      </p:pic>
      <p:sp>
        <p:nvSpPr>
          <p:cNvPr id="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3182"/>
          <a:stretch/>
        </p:blipFill>
        <p:spPr bwMode="auto">
          <a:xfrm>
            <a:off x="3851920" y="3990592"/>
            <a:ext cx="3424083" cy="193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locusmap.eu/wp-content/uploads/googleearth03-1024x53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9107" b="7663"/>
          <a:stretch/>
        </p:blipFill>
        <p:spPr bwMode="auto">
          <a:xfrm>
            <a:off x="323528" y="3991481"/>
            <a:ext cx="3424083" cy="19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flipH="1">
            <a:off x="3403628" y="1678488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rot="20355433" flipH="1">
            <a:off x="1029631" y="2030000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868144" y="4036337"/>
            <a:ext cx="1296144" cy="830789"/>
            <a:chOff x="5868144" y="4036337"/>
            <a:chExt cx="1296144" cy="830789"/>
          </a:xfrm>
        </p:grpSpPr>
        <p:sp>
          <p:nvSpPr>
            <p:cNvPr id="18" name="CustomShape 15"/>
            <p:cNvSpPr/>
            <p:nvPr/>
          </p:nvSpPr>
          <p:spPr>
            <a:xfrm>
              <a:off x="5868144" y="4059995"/>
              <a:ext cx="1296144" cy="8071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"/>
            <p:cNvSpPr/>
            <p:nvPr/>
          </p:nvSpPr>
          <p:spPr>
            <a:xfrm>
              <a:off x="6389890" y="4036337"/>
              <a:ext cx="597712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trike="noStrike" spc="-1" dirty="0" smtClean="0">
                  <a:latin typeface="Calibri" panose="020F0502020204030204" pitchFamily="34" charset="0"/>
                </a:rPr>
                <a:t>Nan Chi</a:t>
              </a:r>
            </a:p>
          </p:txBody>
        </p:sp>
        <p:pic>
          <p:nvPicPr>
            <p:cNvPr id="1042" name="Picture 18" descr="See the source ima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8" t="29072" r="31566" b="17088"/>
            <a:stretch/>
          </p:blipFill>
          <p:spPr bwMode="auto">
            <a:xfrm>
              <a:off x="5926405" y="4119867"/>
              <a:ext cx="455501" cy="44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stomShape 15"/>
            <p:cNvSpPr/>
            <p:nvPr/>
          </p:nvSpPr>
          <p:spPr>
            <a:xfrm>
              <a:off x="6444208" y="4671510"/>
              <a:ext cx="677096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"/>
            <p:cNvSpPr/>
            <p:nvPr/>
          </p:nvSpPr>
          <p:spPr>
            <a:xfrm>
              <a:off x="6444208" y="4641725"/>
              <a:ext cx="648072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Book Now</a:t>
              </a: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6389890" y="4192925"/>
              <a:ext cx="774398" cy="460211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French Style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40 Seats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$30 per </a:t>
              </a:r>
              <a:r>
                <a:rPr lang="en-US" sz="800" spc="-1" dirty="0">
                  <a:latin typeface="Calibri Light" panose="020F0302020204030204" pitchFamily="34" charset="0"/>
                </a:rPr>
                <a:t>p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erson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39752" y="4725144"/>
            <a:ext cx="1298904" cy="1064699"/>
            <a:chOff x="2339752" y="4725144"/>
            <a:chExt cx="1298904" cy="1064699"/>
          </a:xfrm>
        </p:grpSpPr>
        <p:sp>
          <p:nvSpPr>
            <p:cNvPr id="29" name="CustomShape 15"/>
            <p:cNvSpPr/>
            <p:nvPr/>
          </p:nvSpPr>
          <p:spPr>
            <a:xfrm>
              <a:off x="2339752" y="4728310"/>
              <a:ext cx="1296144" cy="106153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2"/>
            <p:cNvSpPr/>
            <p:nvPr/>
          </p:nvSpPr>
          <p:spPr>
            <a:xfrm>
              <a:off x="2361900" y="4725144"/>
              <a:ext cx="1273996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pc="-1" dirty="0" smtClean="0">
                  <a:latin typeface="Calibri" panose="020F0502020204030204" pitchFamily="34" charset="0"/>
                </a:rPr>
                <a:t>Xiao</a:t>
              </a:r>
              <a:r>
                <a:rPr lang="en-US" sz="1100" b="1" strike="noStrike" spc="-1" dirty="0" smtClean="0">
                  <a:latin typeface="Calibri" panose="020F0502020204030204" pitchFamily="34" charset="0"/>
                </a:rPr>
                <a:t> Lu</a:t>
              </a:r>
            </a:p>
          </p:txBody>
        </p:sp>
        <p:sp>
          <p:nvSpPr>
            <p:cNvPr id="31" name="CustomShape 2"/>
            <p:cNvSpPr/>
            <p:nvPr/>
          </p:nvSpPr>
          <p:spPr>
            <a:xfrm>
              <a:off x="2361899" y="4902646"/>
              <a:ext cx="1273997" cy="3371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16 Km long, Grass covered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Diff.  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2" name="CustomShape 15"/>
            <p:cNvSpPr/>
            <p:nvPr/>
          </p:nvSpPr>
          <p:spPr>
            <a:xfrm>
              <a:off x="2400650" y="5389614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"/>
            <p:cNvSpPr/>
            <p:nvPr/>
          </p:nvSpPr>
          <p:spPr>
            <a:xfrm>
              <a:off x="2452095" y="5359829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Join Other Team</a:t>
              </a:r>
            </a:p>
          </p:txBody>
        </p:sp>
        <p:sp>
          <p:nvSpPr>
            <p:cNvPr id="8" name="五角星 7"/>
            <p:cNvSpPr/>
            <p:nvPr/>
          </p:nvSpPr>
          <p:spPr>
            <a:xfrm>
              <a:off x="2600198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2700751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2801304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五角星 36"/>
            <p:cNvSpPr/>
            <p:nvPr/>
          </p:nvSpPr>
          <p:spPr>
            <a:xfrm>
              <a:off x="2901857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3002411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55291" y="5214359"/>
              <a:ext cx="1283365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buClr>
                  <a:srgbClr val="262626"/>
                </a:buClr>
              </a:pPr>
              <a:r>
                <a:rPr lang="en-US" altLang="zh-CN" sz="800" spc="-1" dirty="0">
                  <a:latin typeface="Calibri Light" panose="020F0302020204030204" pitchFamily="34" charset="0"/>
                </a:rPr>
                <a:t>4 Teams </a:t>
              </a:r>
              <a:r>
                <a:rPr lang="en-US" altLang="zh-CN" sz="800" spc="-1" dirty="0" smtClean="0">
                  <a:latin typeface="Calibri Light" panose="020F0302020204030204" pitchFamily="34" charset="0"/>
                </a:rPr>
                <a:t>is calling members</a:t>
              </a:r>
              <a:endParaRPr lang="en-US" altLang="zh-CN" sz="800" spc="-1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CustomShape 15"/>
            <p:cNvSpPr/>
            <p:nvPr/>
          </p:nvSpPr>
          <p:spPr>
            <a:xfrm>
              <a:off x="2400650" y="5558487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2"/>
            <p:cNvSpPr/>
            <p:nvPr/>
          </p:nvSpPr>
          <p:spPr>
            <a:xfrm>
              <a:off x="2452095" y="5528701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Arrange Private</a:t>
              </a:r>
              <a:r>
                <a:rPr lang="en-US" sz="800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Tour</a:t>
              </a:r>
            </a:p>
          </p:txBody>
        </p:sp>
      </p:grpSp>
      <p:sp>
        <p:nvSpPr>
          <p:cNvPr id="45" name="CustomShape 2"/>
          <p:cNvSpPr/>
          <p:nvPr/>
        </p:nvSpPr>
        <p:spPr>
          <a:xfrm>
            <a:off x="5165472" y="332656"/>
            <a:ext cx="26635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Scenario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5"/>
          <p:cNvSpPr/>
          <p:nvPr/>
        </p:nvSpPr>
        <p:spPr>
          <a:xfrm>
            <a:off x="780890" y="4293096"/>
            <a:ext cx="8111590" cy="20698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圆角矩形 54"/>
          <p:cNvSpPr/>
          <p:nvPr/>
        </p:nvSpPr>
        <p:spPr>
          <a:xfrm>
            <a:off x="2974762" y="1268760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843808" y="1328438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733759" y="1395476"/>
            <a:ext cx="3692294" cy="122486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CustomShape 4"/>
          <p:cNvSpPr/>
          <p:nvPr/>
        </p:nvSpPr>
        <p:spPr>
          <a:xfrm>
            <a:off x="7694997" y="5157628"/>
            <a:ext cx="1125475" cy="557524"/>
          </a:xfrm>
          <a:prstGeom prst="roundRect">
            <a:avLst/>
          </a:prstGeom>
          <a:noFill/>
          <a:ln w="12600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 Technology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729067" y="457262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1" b="28948"/>
          <a:stretch/>
        </p:blipFill>
        <p:spPr bwMode="auto">
          <a:xfrm>
            <a:off x="2673283" y="4474864"/>
            <a:ext cx="2362560" cy="5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12813"/>
          <a:stretch/>
        </p:blipFill>
        <p:spPr bwMode="auto">
          <a:xfrm>
            <a:off x="5121555" y="4386716"/>
            <a:ext cx="963095" cy="7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1" b="27355"/>
          <a:stretch/>
        </p:blipFill>
        <p:spPr bwMode="auto">
          <a:xfrm>
            <a:off x="4127147" y="5148473"/>
            <a:ext cx="1354448" cy="5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19794" r="15752" b="17956"/>
          <a:stretch/>
        </p:blipFill>
        <p:spPr bwMode="auto">
          <a:xfrm>
            <a:off x="2712472" y="5085184"/>
            <a:ext cx="1368152" cy="7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563"/>
          <a:stretch/>
        </p:blipFill>
        <p:spPr bwMode="auto">
          <a:xfrm>
            <a:off x="5652120" y="5115478"/>
            <a:ext cx="685073" cy="6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2"/>
          <p:cNvSpPr/>
          <p:nvPr/>
        </p:nvSpPr>
        <p:spPr>
          <a:xfrm>
            <a:off x="729067" y="5222643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Service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60" name="Picture 12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805264"/>
            <a:ext cx="1368152" cy="4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stomShape 2"/>
          <p:cNvSpPr/>
          <p:nvPr/>
        </p:nvSpPr>
        <p:spPr>
          <a:xfrm>
            <a:off x="729067" y="583865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7740352" y="5144730"/>
            <a:ext cx="1008112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Other</a:t>
            </a:r>
          </a:p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Services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2062" name="Picture 14" descr="See the source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78" y="5103200"/>
            <a:ext cx="1111358" cy="6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4476217" y="1475071"/>
            <a:ext cx="1224137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84780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Pad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9793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VR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30889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Screen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箭头连接符 3"/>
          <p:cNvCxnSpPr>
            <a:stCxn id="2" idx="2"/>
            <a:endCxn id="21" idx="0"/>
          </p:cNvCxnSpPr>
          <p:nvPr/>
        </p:nvCxnSpPr>
        <p:spPr>
          <a:xfrm flipH="1">
            <a:off x="4205200" y="1835111"/>
            <a:ext cx="883086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" idx="2"/>
            <a:endCxn id="23" idx="0"/>
          </p:cNvCxnSpPr>
          <p:nvPr/>
        </p:nvCxnSpPr>
        <p:spPr>
          <a:xfrm>
            <a:off x="5088286" y="1835111"/>
            <a:ext cx="0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" idx="2"/>
            <a:endCxn id="22" idx="0"/>
          </p:cNvCxnSpPr>
          <p:nvPr/>
        </p:nvCxnSpPr>
        <p:spPr>
          <a:xfrm>
            <a:off x="5088286" y="1835111"/>
            <a:ext cx="867044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6921755" y="1268760"/>
            <a:ext cx="765579" cy="1351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Cloud 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61" name="直接箭头连接符 2060"/>
          <p:cNvCxnSpPr>
            <a:stCxn id="2" idx="3"/>
          </p:cNvCxnSpPr>
          <p:nvPr/>
        </p:nvCxnSpPr>
        <p:spPr>
          <a:xfrm>
            <a:off x="5700354" y="1655091"/>
            <a:ext cx="122140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7986702" y="1268760"/>
            <a:ext cx="905778" cy="13515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Third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Party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Gateway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7677358" y="1655091"/>
            <a:ext cx="3093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/>
        </p:nvSpPr>
        <p:spPr>
          <a:xfrm>
            <a:off x="2998814" y="1475071"/>
            <a:ext cx="997122" cy="360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GPS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71" name="直接箭头连接符 70"/>
          <p:cNvCxnSpPr>
            <a:stCxn id="70" idx="3"/>
            <a:endCxn id="2" idx="1"/>
          </p:cNvCxnSpPr>
          <p:nvPr/>
        </p:nvCxnSpPr>
        <p:spPr>
          <a:xfrm>
            <a:off x="3995936" y="1655091"/>
            <a:ext cx="48028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5" name="矩形 2074"/>
          <p:cNvSpPr/>
          <p:nvPr/>
        </p:nvSpPr>
        <p:spPr>
          <a:xfrm>
            <a:off x="683568" y="3023975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provides offline service during flying, in order to minimize network connection, and acceptable user reaction delay time. But during parking,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exchanges data between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and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Cloud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.</a:t>
            </a:r>
            <a:endParaRPr lang="en-US" altLang="zh-CN" sz="1600" spc="-1" dirty="0" smtClean="0">
              <a:solidFill>
                <a:srgbClr val="262626"/>
              </a:solidFill>
              <a:latin typeface="Calibri Light" panose="020F0302020204030204" pitchFamily="34" charset="0"/>
            </a:endParaRPr>
          </a:p>
        </p:txBody>
      </p:sp>
      <p:sp>
        <p:nvSpPr>
          <p:cNvPr id="2076" name="矩形 2075"/>
          <p:cNvSpPr/>
          <p:nvPr/>
        </p:nvSpPr>
        <p:spPr>
          <a:xfrm>
            <a:off x="683568" y="2708920"/>
            <a:ext cx="3625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Plane GPS</a:t>
            </a:r>
            <a:r>
              <a:rPr lang="en-US" altLang="zh-CN" sz="16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 data is strongly recommended.</a:t>
            </a:r>
            <a:endParaRPr lang="en-US" altLang="zh-CN" sz="1600" b="0" strike="noStrike" spc="-1" dirty="0" smtClean="0">
              <a:solidFill>
                <a:srgbClr val="262626"/>
              </a:solidFill>
              <a:latin typeface="Calibri Light"/>
              <a:ea typeface="Calibri Ligh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83568" y="3816063"/>
            <a:ext cx="6999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 login by ID Card, Passport. 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But others can not see it to protect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privacy.</a:t>
            </a:r>
            <a:endParaRPr lang="en-US" altLang="zh-CN" sz="1600" strike="noStrike" spc="-1" dirty="0" smtClean="0">
              <a:solidFill>
                <a:srgbClr val="262626"/>
              </a:solidFill>
              <a:latin typeface="Calibri Light"/>
              <a:ea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4"/>
          <p:cNvSpPr/>
          <p:nvPr/>
        </p:nvSpPr>
        <p:spPr>
          <a:xfrm>
            <a:off x="1259632" y="3997507"/>
            <a:ext cx="1152128" cy="2239803"/>
          </a:xfrm>
          <a:prstGeom prst="rect">
            <a:avLst/>
          </a:prstGeom>
          <a:noFill/>
          <a:ln w="126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4"/>
          <p:cNvSpPr/>
          <p:nvPr/>
        </p:nvSpPr>
        <p:spPr>
          <a:xfrm>
            <a:off x="2450177" y="3997507"/>
            <a:ext cx="2697887" cy="2239803"/>
          </a:xfrm>
          <a:prstGeom prst="rect">
            <a:avLst/>
          </a:prstGeom>
          <a:solidFill>
            <a:srgbClr val="F2F2F2">
              <a:alpha val="6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Demo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985704" y="4175592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652120" y="649275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6380040" y="843315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743560" y="536955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 dirty="0"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187624" y="2999223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have made lots of projects based on the same technology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87624" y="3429000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knew the key points, including design, develop and operation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480669" y="2461374"/>
            <a:ext cx="1931091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latin typeface="Calibri Light"/>
                <a:ea typeface="Calibri Light"/>
              </a:rPr>
              <a:t>BUT ….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552677" y="1793883"/>
            <a:ext cx="8401831" cy="4829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3100489" y="1878217"/>
            <a:ext cx="5697671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/>
                <a:ea typeface="Calibri Light"/>
              </a:rPr>
              <a:t>Yet we have not implemented the </a:t>
            </a:r>
            <a:r>
              <a:rPr lang="en-US" sz="2000" spc="-1" dirty="0" smtClean="0">
                <a:latin typeface="Calibri Light"/>
                <a:ea typeface="Calibri Light"/>
              </a:rPr>
              <a:t>Demo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10854"/>
          <a:stretch/>
        </p:blipFill>
        <p:spPr bwMode="auto">
          <a:xfrm>
            <a:off x="5207740" y="3997508"/>
            <a:ext cx="3590420" cy="22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54" y="3997508"/>
            <a:ext cx="503766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stomShape 2"/>
          <p:cNvSpPr/>
          <p:nvPr/>
        </p:nvSpPr>
        <p:spPr>
          <a:xfrm>
            <a:off x="1259632" y="4178449"/>
            <a:ext cx="1133822" cy="193753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Architect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Map </a:t>
            </a:r>
            <a:br>
              <a:rPr lang="en-US" sz="2000" b="1" spc="-1" dirty="0" smtClean="0">
                <a:latin typeface="Calibri Light"/>
              </a:rPr>
            </a:br>
            <a:r>
              <a:rPr lang="en-US" sz="2000" b="1" spc="-1" dirty="0" smtClean="0">
                <a:latin typeface="Calibri Light"/>
              </a:rPr>
              <a:t>Game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Service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Deploy</a:t>
            </a:r>
          </a:p>
          <a:p>
            <a:pPr algn="r">
              <a:lnSpc>
                <a:spcPct val="100000"/>
              </a:lnSpc>
            </a:pPr>
            <a:r>
              <a:rPr lang="en-US" sz="2000" b="1" strike="noStrike" spc="-1" dirty="0" smtClean="0">
                <a:latin typeface="Calibri Light"/>
              </a:rPr>
              <a:t>Maintain</a:t>
            </a:r>
          </a:p>
        </p:txBody>
      </p:sp>
      <p:sp>
        <p:nvSpPr>
          <p:cNvPr id="2" name="矩形 1"/>
          <p:cNvSpPr/>
          <p:nvPr/>
        </p:nvSpPr>
        <p:spPr>
          <a:xfrm>
            <a:off x="2411760" y="4178449"/>
            <a:ext cx="200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Robust, Delay, Scale</a:t>
            </a:r>
            <a:endParaRPr lang="en-US" altLang="zh-CN" spc="-1" dirty="0" smtClean="0">
              <a:latin typeface="Calibri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1760" y="4487386"/>
            <a:ext cx="1387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Location, 3D</a:t>
            </a:r>
            <a:endParaRPr lang="en-US" altLang="zh-CN" spc="-1" dirty="0" smtClean="0">
              <a:latin typeface="Calibri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1760" y="4796323"/>
            <a:ext cx="1013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RTS, RPG</a:t>
            </a:r>
            <a:endParaRPr lang="en-US" altLang="zh-CN" spc="-1" dirty="0" smtClean="0">
              <a:latin typeface="Calibr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1760" y="5105261"/>
            <a:ext cx="24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Partner, Revenue-Share</a:t>
            </a:r>
            <a:endParaRPr lang="en-US" altLang="zh-CN" b="0" strike="noStrike" spc="-1" dirty="0" smtClean="0">
              <a:latin typeface="Calibri Ligh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11760" y="5435932"/>
            <a:ext cx="263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Engineering, Management</a:t>
            </a:r>
            <a:endParaRPr lang="en-US" altLang="zh-CN" b="0" strike="noStrike" spc="-1" dirty="0" smtClean="0">
              <a:latin typeface="Calibri Ligh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411760" y="5723964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Customer, Quality</a:t>
            </a:r>
            <a:endParaRPr lang="en-US" altLang="zh-CN" b="0" strike="noStrike" spc="-1" dirty="0" smtClean="0">
              <a:latin typeface="Calibri Light"/>
            </a:endParaRPr>
          </a:p>
        </p:txBody>
      </p:sp>
      <p:pic>
        <p:nvPicPr>
          <p:cNvPr id="29" name="Picture 5"/>
          <p:cNvPicPr/>
          <p:nvPr/>
        </p:nvPicPr>
        <p:blipFill>
          <a:blip r:embed="rId5">
            <a:extLst/>
          </a:blip>
          <a:stretch/>
        </p:blipFill>
        <p:spPr>
          <a:xfrm rot="21195000">
            <a:off x="5321070" y="4136795"/>
            <a:ext cx="844978" cy="613113"/>
          </a:xfrm>
          <a:prstGeom prst="rect">
            <a:avLst/>
          </a:prstGeom>
          <a:ln>
            <a:noFill/>
          </a:ln>
        </p:spPr>
      </p:pic>
      <p:pic>
        <p:nvPicPr>
          <p:cNvPr id="3090" name="Picture 18" descr="C:\work\work3\classkull\ref\图片1xx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701">
            <a:off x="6695525" y="4448479"/>
            <a:ext cx="470433" cy="4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stomShape 15"/>
          <p:cNvSpPr/>
          <p:nvPr/>
        </p:nvSpPr>
        <p:spPr>
          <a:xfrm>
            <a:off x="7052012" y="4811547"/>
            <a:ext cx="976372" cy="273638"/>
          </a:xfrm>
          <a:prstGeom prst="flowChartTerminator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CC66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2"/>
          <p:cNvSpPr/>
          <p:nvPr/>
        </p:nvSpPr>
        <p:spPr>
          <a:xfrm>
            <a:off x="7109970" y="4840417"/>
            <a:ext cx="774398" cy="2447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720">
              <a:lnSpc>
                <a:spcPct val="100000"/>
              </a:lnSpc>
              <a:buClr>
                <a:srgbClr val="262626"/>
              </a:buClr>
            </a:pPr>
            <a:r>
              <a:rPr lang="en-US" sz="1000" b="1" strike="noStrike" spc="-1" dirty="0" smtClean="0">
                <a:latin typeface="Calibri Light" panose="020F0302020204030204" pitchFamily="34" charset="0"/>
              </a:rPr>
              <a:t>Hello ~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4"/>
          <p:cNvSpPr/>
          <p:nvPr/>
        </p:nvSpPr>
        <p:spPr>
          <a:xfrm>
            <a:off x="490649" y="6471004"/>
            <a:ext cx="8246619" cy="306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Business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Value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38" name="CustomShape 15"/>
          <p:cNvSpPr/>
          <p:nvPr/>
        </p:nvSpPr>
        <p:spPr>
          <a:xfrm>
            <a:off x="406732" y="1340768"/>
            <a:ext cx="8330536" cy="3201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15"/>
          <p:cNvSpPr/>
          <p:nvPr/>
        </p:nvSpPr>
        <p:spPr>
          <a:xfrm>
            <a:off x="2987825" y="1756905"/>
            <a:ext cx="1805719" cy="51996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15"/>
          <p:cNvSpPr/>
          <p:nvPr/>
        </p:nvSpPr>
        <p:spPr>
          <a:xfrm>
            <a:off x="2987825" y="2415349"/>
            <a:ext cx="1805719" cy="5103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15"/>
          <p:cNvSpPr/>
          <p:nvPr/>
        </p:nvSpPr>
        <p:spPr>
          <a:xfrm>
            <a:off x="4792672" y="2415349"/>
            <a:ext cx="3523335" cy="51035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15"/>
          <p:cNvSpPr/>
          <p:nvPr/>
        </p:nvSpPr>
        <p:spPr>
          <a:xfrm>
            <a:off x="4792672" y="1756906"/>
            <a:ext cx="3523744" cy="51996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矩形 1"/>
          <p:cNvSpPr/>
          <p:nvPr/>
        </p:nvSpPr>
        <p:spPr>
          <a:xfrm>
            <a:off x="3174976" y="1832222"/>
            <a:ext cx="1431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Free</a:t>
            </a:r>
            <a:endParaRPr lang="en-US" altLang="zh-CN" spc="-1" dirty="0"/>
          </a:p>
        </p:txBody>
      </p:sp>
      <p:sp>
        <p:nvSpPr>
          <p:cNvPr id="30" name="矩形 29"/>
          <p:cNvSpPr/>
          <p:nvPr/>
        </p:nvSpPr>
        <p:spPr>
          <a:xfrm>
            <a:off x="3081317" y="2485862"/>
            <a:ext cx="1618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Pay</a:t>
            </a:r>
            <a:endParaRPr lang="en-US" altLang="zh-CN" spc="-1" dirty="0"/>
          </a:p>
        </p:txBody>
      </p:sp>
      <p:sp>
        <p:nvSpPr>
          <p:cNvPr id="31" name="矩形 30"/>
          <p:cNvSpPr/>
          <p:nvPr/>
        </p:nvSpPr>
        <p:spPr>
          <a:xfrm>
            <a:off x="4946850" y="1832222"/>
            <a:ext cx="2551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View, </a:t>
            </a:r>
            <a:r>
              <a:rPr lang="en-US" altLang="zh-CN" spc="-1" dirty="0" smtClean="0">
                <a:solidFill>
                  <a:srgbClr val="262626"/>
                </a:solidFill>
                <a:latin typeface="Calibri Light"/>
              </a:rPr>
              <a:t>Chat</a:t>
            </a:r>
            <a:endParaRPr lang="en-US" altLang="zh-CN" spc="-1" dirty="0"/>
          </a:p>
        </p:txBody>
      </p:sp>
      <p:sp>
        <p:nvSpPr>
          <p:cNvPr id="32" name="矩形 31"/>
          <p:cNvSpPr/>
          <p:nvPr/>
        </p:nvSpPr>
        <p:spPr>
          <a:xfrm>
            <a:off x="4946850" y="2485862"/>
            <a:ext cx="3153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Play Game, </a:t>
            </a:r>
            <a:r>
              <a:rPr lang="en-US" altLang="zh-CN" spc="-1" dirty="0" smtClean="0">
                <a:solidFill>
                  <a:srgbClr val="262626"/>
                </a:solidFill>
                <a:latin typeface="Calibri Light"/>
              </a:rPr>
              <a:t>Book Service</a:t>
            </a:r>
            <a:endParaRPr lang="en-US" altLang="zh-CN" spc="-1" dirty="0"/>
          </a:p>
        </p:txBody>
      </p:sp>
      <p:sp>
        <p:nvSpPr>
          <p:cNvPr id="33" name="矩形 32"/>
          <p:cNvSpPr/>
          <p:nvPr/>
        </p:nvSpPr>
        <p:spPr>
          <a:xfrm>
            <a:off x="467544" y="1300031"/>
            <a:ext cx="1887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Business Model</a:t>
            </a:r>
            <a:endParaRPr lang="en-US" altLang="zh-CN" b="1" spc="-1" dirty="0">
              <a:latin typeface="Calibri" panose="020F050202020403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629409"/>
              </p:ext>
            </p:extLst>
          </p:nvPr>
        </p:nvGraphicFramePr>
        <p:xfrm>
          <a:off x="2987825" y="4250419"/>
          <a:ext cx="3484663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343"/>
                <a:gridCol w="720080"/>
                <a:gridCol w="720080"/>
                <a:gridCol w="720080"/>
                <a:gridCol w="720080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Aircraft 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Flight 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Pass. 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User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Day</a:t>
                      </a:r>
                      <a:endParaRPr lang="zh-CN" altLang="en-US" sz="1000" b="0" dirty="0" smtClean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 Day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21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50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210,000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42,000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$21,000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635896" y="6417190"/>
            <a:ext cx="52565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https://www.ceicdata.com/zh-hans/singapore/singapore-airlines-limited-sq-operational-data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35896" y="6559460"/>
            <a:ext cx="45720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https://data.variflight.com/profiles/Airlines/SQ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47105"/>
              </p:ext>
            </p:extLst>
          </p:nvPr>
        </p:nvGraphicFramePr>
        <p:xfrm>
          <a:off x="2987825" y="3581008"/>
          <a:ext cx="535687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367"/>
                <a:gridCol w="792088"/>
                <a:gridCol w="1296144"/>
                <a:gridCol w="504056"/>
                <a:gridCol w="648072"/>
                <a:gridCol w="648072"/>
                <a:gridCol w="648072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Avg. Pass. 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Aircraft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Usage Ratio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 Conv.</a:t>
                      </a:r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 </a:t>
                      </a:r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Ratio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User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User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10%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$5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$20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876059"/>
              </p:ext>
            </p:extLst>
          </p:nvPr>
        </p:nvGraphicFramePr>
        <p:xfrm>
          <a:off x="2987825" y="4919830"/>
          <a:ext cx="427675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375"/>
                <a:gridCol w="1068142"/>
                <a:gridCol w="1158117"/>
                <a:gridCol w="1158117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Repeat Flying</a:t>
                      </a:r>
                      <a:endParaRPr lang="en-US" altLang="zh-CN" sz="1000" b="0" dirty="0" smtClean="0">
                        <a:latin typeface="Calibri Light" panose="020F0302020204030204" pitchFamily="34" charset="0"/>
                      </a:endParaRPr>
                    </a:p>
                    <a:p>
                      <a:pPr algn="r"/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Per Pass.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Uni. Pass.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Year(200Day)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User</a:t>
                      </a:r>
                      <a:endParaRPr lang="en-US" altLang="zh-CN" sz="1000" b="0" dirty="0" smtClean="0">
                        <a:latin typeface="Calibri Light" panose="020F0302020204030204" pitchFamily="34" charset="0"/>
                      </a:endParaRP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</a:t>
                      </a:r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Year(200Day)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Payment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</a:t>
                      </a:r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Year(200Day)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5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8,400,000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1,680,000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$4,200,000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34059"/>
              </p:ext>
            </p:extLst>
          </p:nvPr>
        </p:nvGraphicFramePr>
        <p:xfrm>
          <a:off x="2987825" y="5589240"/>
          <a:ext cx="576063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1"/>
                <a:gridCol w="1080120"/>
                <a:gridCol w="936104"/>
                <a:gridCol w="792088"/>
                <a:gridCol w="1224136"/>
                <a:gridCol w="1080120"/>
              </a:tblGrid>
              <a:tr h="149736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SIA Ratio</a:t>
                      </a:r>
                      <a:endParaRPr lang="en-US" altLang="zh-CN" sz="1000" b="0" baseline="0" dirty="0" smtClean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Third-Party </a:t>
                      </a:r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Ratio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Platform Ratio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SIA Income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Year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Third-Party Income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</a:t>
                      </a:r>
                      <a:r>
                        <a:rPr lang="en-US" altLang="zh-CN" sz="1000" b="0" baseline="0" dirty="0" smtClean="0">
                          <a:latin typeface="Calibri Light" panose="020F0302020204030204" pitchFamily="34" charset="0"/>
                        </a:rPr>
                        <a:t> Year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Platform Income</a:t>
                      </a:r>
                    </a:p>
                    <a:p>
                      <a:pPr algn="r"/>
                      <a:r>
                        <a:rPr lang="en-US" altLang="zh-CN" sz="1000" b="0" dirty="0" smtClean="0">
                          <a:latin typeface="Calibri Light" panose="020F0302020204030204" pitchFamily="34" charset="0"/>
                        </a:rPr>
                        <a:t>Per Year</a:t>
                      </a:r>
                      <a:endParaRPr lang="zh-CN" altLang="en-US" sz="1000" b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20%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40%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$840,000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$1,680,000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00" dirty="0" smtClean="0">
                          <a:latin typeface="Calibri Light" panose="020F0302020204030204" pitchFamily="34" charset="0"/>
                        </a:rPr>
                        <a:t>$1,680,000</a:t>
                      </a:r>
                      <a:endParaRPr lang="zh-CN" altLang="en-US" sz="100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CustomShape 2"/>
          <p:cNvSpPr/>
          <p:nvPr/>
        </p:nvSpPr>
        <p:spPr>
          <a:xfrm>
            <a:off x="1331640" y="6479460"/>
            <a:ext cx="2286000" cy="27554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i="1" strike="noStrike" spc="-1" dirty="0" smtClean="0">
                <a:solidFill>
                  <a:schemeClr val="bg1">
                    <a:lumMod val="50000"/>
                  </a:schemeClr>
                </a:solidFill>
                <a:latin typeface="Calibri Light"/>
                <a:ea typeface="Calibri Light"/>
              </a:rPr>
              <a:t>Statistics Data Source</a:t>
            </a:r>
            <a:endParaRPr lang="en-US" sz="1200" b="0" i="1" strike="noStrike" spc="-1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971600" y="3608030"/>
            <a:ext cx="17865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strike="noStrike" spc="-1" dirty="0" smtClean="0">
                <a:latin typeface="Calibri Light"/>
                <a:ea typeface="Calibri Light"/>
              </a:rPr>
              <a:t>Single Aircraft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971600" y="4268433"/>
            <a:ext cx="17865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strike="noStrike" spc="-1" dirty="0" smtClean="0">
                <a:latin typeface="Calibri Light"/>
                <a:ea typeface="Calibri Light"/>
              </a:rPr>
              <a:t>Daily Flight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971600" y="4928836"/>
            <a:ext cx="17865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strike="noStrike" spc="-1" dirty="0" smtClean="0">
                <a:latin typeface="Calibri Light"/>
                <a:ea typeface="Calibri Light"/>
              </a:rPr>
              <a:t>Annual Income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971600" y="5589240"/>
            <a:ext cx="17865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b="0" strike="noStrike" spc="-1" dirty="0" smtClean="0">
                <a:latin typeface="Calibri Light"/>
                <a:ea typeface="Calibri Light"/>
              </a:rPr>
              <a:t>Annual Share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53" name="CustomShape 15"/>
          <p:cNvSpPr/>
          <p:nvPr/>
        </p:nvSpPr>
        <p:spPr>
          <a:xfrm>
            <a:off x="406732" y="3180869"/>
            <a:ext cx="8330536" cy="32013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矩形 53"/>
          <p:cNvSpPr/>
          <p:nvPr/>
        </p:nvSpPr>
        <p:spPr>
          <a:xfrm>
            <a:off x="467544" y="3131676"/>
            <a:ext cx="1887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Estimate Revenue</a:t>
            </a:r>
            <a:endParaRPr lang="en-US" altLang="zh-CN" b="1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3368</TotalTime>
  <Words>786</Words>
  <Application>Microsoft Office PowerPoint</Application>
  <PresentationFormat>全屏显示(4:3)</PresentationFormat>
  <Paragraphs>217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Wongwei</dc:creator>
  <cp:lastModifiedBy>david</cp:lastModifiedBy>
  <cp:revision>402</cp:revision>
  <dcterms:modified xsi:type="dcterms:W3CDTF">2019-08-14T06:42:23Z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